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</p:sldIdLst>
  <p:sldSz cx="30275213" cy="42840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3"/>
  </p:normalViewPr>
  <p:slideViewPr>
    <p:cSldViewPr snapToGrid="0" snapToObjects="1">
      <p:cViewPr>
        <p:scale>
          <a:sx n="40" d="100"/>
          <a:sy n="40" d="100"/>
        </p:scale>
        <p:origin x="1310" y="-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11132"/>
            <a:ext cx="25733931" cy="14914762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501064"/>
            <a:ext cx="22706410" cy="10343147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7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903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80848"/>
            <a:ext cx="6528093" cy="3630515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80848"/>
            <a:ext cx="19205838" cy="3630515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12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60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80331"/>
            <a:ext cx="26112371" cy="17820361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69280"/>
            <a:ext cx="26112371" cy="9371307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2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404240"/>
            <a:ext cx="12866966" cy="2718176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404240"/>
            <a:ext cx="12866966" cy="2718176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523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80857"/>
            <a:ext cx="26112371" cy="828047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501820"/>
            <a:ext cx="12807832" cy="5146780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48601"/>
            <a:ext cx="12807832" cy="230167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501820"/>
            <a:ext cx="12870909" cy="5146780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48601"/>
            <a:ext cx="12870909" cy="230167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59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13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1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6018"/>
            <a:ext cx="9764544" cy="9996064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8216"/>
            <a:ext cx="15326827" cy="30444362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52082"/>
            <a:ext cx="9764544" cy="23810073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097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6018"/>
            <a:ext cx="9764544" cy="9996064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8216"/>
            <a:ext cx="15326827" cy="30444362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52082"/>
            <a:ext cx="9764544" cy="23810073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89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80857"/>
            <a:ext cx="26112371" cy="8280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404240"/>
            <a:ext cx="26112371" cy="27181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706598"/>
            <a:ext cx="6811923" cy="2280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706598"/>
            <a:ext cx="10217884" cy="2280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706598"/>
            <a:ext cx="6811923" cy="2280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57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atrickdonnelly.github.io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howcase.itcarlow.ie/C00236160" TargetMode="External"/><Relationship Id="rId5" Type="http://schemas.openxmlformats.org/officeDocument/2006/relationships/image" Target="../media/image2.PNG"/><Relationship Id="rId4" Type="http://schemas.openxmlformats.org/officeDocument/2006/relationships/hyperlink" Target="mailto:PatrickDonnelly3759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atrickdonnelly.github.io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showcase.itcarlow.ie/C00236160" TargetMode="External"/><Relationship Id="rId4" Type="http://schemas.openxmlformats.org/officeDocument/2006/relationships/hyperlink" Target="mailto:PatrickDonnelly3759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C815DF1-A91B-7A4D-9521-8E9BC8893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73400" y="13811250"/>
            <a:ext cx="25730200" cy="18802350"/>
          </a:xfrm>
        </p:spPr>
        <p:txBody>
          <a:bodyPr>
            <a:normAutofit fontScale="92500" lnSpcReduction="20000"/>
          </a:bodyPr>
          <a:lstStyle/>
          <a:p>
            <a:pPr algn="l">
              <a:lnSpc>
                <a:spcPct val="110000"/>
              </a:lnSpc>
            </a:pPr>
            <a:br>
              <a:rPr lang="en-US" sz="3200" dirty="0"/>
            </a:br>
            <a:r>
              <a:rPr lang="en-US" sz="3900" b="1" i="1" dirty="0"/>
              <a:t>Research Question:</a:t>
            </a:r>
          </a:p>
          <a:p>
            <a:pPr algn="l">
              <a:lnSpc>
                <a:spcPct val="110000"/>
              </a:lnSpc>
            </a:pPr>
            <a:r>
              <a:rPr lang="en-US" sz="3600" i="1" dirty="0"/>
              <a:t>"To what extent does a No-Code game editor implemented in C++ and SFML empower users with no programming experience to create complex games, and how does it compare to traditional game development processes in terms of usability, accessibility, and flexibility?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The idea was to research and implement a system that would allow a user to generate a game without any prior skillset in a technical area.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This would be achieved through intuitive User Interface. A visually simple Interface that would represent complex pre-programmed components, that could be utilized by the user to build a Game World.</a:t>
            </a:r>
          </a:p>
          <a:p>
            <a:pPr algn="l">
              <a:lnSpc>
                <a:spcPct val="120000"/>
              </a:lnSpc>
            </a:pPr>
            <a:r>
              <a:rPr lang="en-US" sz="3900" b="1" i="1" dirty="0"/>
              <a:t>Overview:</a:t>
            </a:r>
          </a:p>
          <a:p>
            <a:pPr algn="l">
              <a:lnSpc>
                <a:spcPct val="110000"/>
              </a:lnSpc>
            </a:pPr>
            <a:r>
              <a:rPr lang="en-US" sz="3600" i="1" dirty="0"/>
              <a:t>"Meet Your Maker"</a:t>
            </a:r>
            <a:r>
              <a:rPr lang="en-US" sz="3600" dirty="0"/>
              <a:t> is a </a:t>
            </a:r>
            <a:r>
              <a:rPr lang="en-US" sz="3600" b="1" dirty="0"/>
              <a:t>No-Code Game</a:t>
            </a:r>
            <a:r>
              <a:rPr lang="en-US" sz="3600" dirty="0"/>
              <a:t> </a:t>
            </a:r>
            <a:r>
              <a:rPr lang="en-US" sz="3600" b="1" dirty="0"/>
              <a:t>Editor</a:t>
            </a:r>
            <a:r>
              <a:rPr lang="en-US" sz="3600" dirty="0"/>
              <a:t> that aims to introduce non-technical users to the process of Game Design and Development, through its simple user interface and pre-programmed game components.</a:t>
            </a:r>
          </a:p>
          <a:p>
            <a:pPr algn="l">
              <a:lnSpc>
                <a:spcPct val="110000"/>
              </a:lnSpc>
            </a:pPr>
            <a:r>
              <a:rPr lang="en-US" sz="3600" dirty="0"/>
              <a:t>A complex Editor that simplifies the complexity on the user’s end. The editor features a range of components created using C++ and SFML, that accommodates user designed game layouts, testing and playthroughs.</a:t>
            </a:r>
          </a:p>
          <a:p>
            <a:pPr algn="l">
              <a:lnSpc>
                <a:spcPct val="110000"/>
              </a:lnSpc>
            </a:pPr>
            <a:r>
              <a:rPr lang="en-US" sz="3600" dirty="0"/>
              <a:t>The user can save their build data using YAML throughout the creation process and load their game for further editing at a later time.</a:t>
            </a:r>
          </a:p>
          <a:p>
            <a:pPr algn="l">
              <a:lnSpc>
                <a:spcPct val="110000"/>
              </a:lnSpc>
            </a:pPr>
            <a:r>
              <a:rPr lang="en-US" sz="3900" b="1" i="1" dirty="0">
                <a:ea typeface="Inter Light" panose="02000503000000020004" pitchFamily="2" charset="0"/>
              </a:rPr>
              <a:t>Key Technologies :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i="1" dirty="0">
                <a:ea typeface="Inter Light" panose="02000503000000020004" pitchFamily="2" charset="0"/>
              </a:rPr>
              <a:t>C++ 	</a:t>
            </a:r>
            <a:r>
              <a:rPr lang="en-US" sz="3600" dirty="0">
                <a:ea typeface="Inter Light" panose="02000503000000020004" pitchFamily="2" charset="0"/>
              </a:rPr>
              <a:t>(Technical Aspects and Functionality)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i="1" dirty="0">
                <a:ea typeface="Inter Light" panose="02000503000000020004" pitchFamily="2" charset="0"/>
              </a:rPr>
              <a:t>YAML</a:t>
            </a:r>
            <a:r>
              <a:rPr lang="en-US" sz="3600" dirty="0">
                <a:ea typeface="Inter Light" panose="02000503000000020004" pitchFamily="2" charset="0"/>
              </a:rPr>
              <a:t> 	(Data Storage - Reading and Writing)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600" i="1" dirty="0">
                <a:ea typeface="Inter Light" panose="02000503000000020004" pitchFamily="2" charset="0"/>
              </a:rPr>
              <a:t>SFML</a:t>
            </a:r>
            <a:r>
              <a:rPr lang="en-US" sz="3600" dirty="0">
                <a:ea typeface="Inter Light" panose="02000503000000020004" pitchFamily="2" charset="0"/>
              </a:rPr>
              <a:t> 	(Rendering, User Interface)</a:t>
            </a:r>
          </a:p>
          <a:p>
            <a:pPr algn="l">
              <a:lnSpc>
                <a:spcPct val="110000"/>
              </a:lnSpc>
            </a:pPr>
            <a:r>
              <a:rPr lang="en-US" sz="3600" b="1" i="1" dirty="0">
                <a:ea typeface="Inter Light" panose="02000503000000020004" pitchFamily="2" charset="0"/>
              </a:rPr>
              <a:t>Progress to Date:</a:t>
            </a:r>
          </a:p>
          <a:p>
            <a:pPr algn="l">
              <a:lnSpc>
                <a:spcPct val="110000"/>
              </a:lnSpc>
            </a:pPr>
            <a:r>
              <a:rPr lang="en-US" altLang="en-US" sz="3600" dirty="0"/>
              <a:t>So far I have managed to create a </a:t>
            </a:r>
            <a:r>
              <a:rPr lang="en-US" altLang="en-US" sz="3600" b="1" dirty="0"/>
              <a:t>No-Code Game Editor </a:t>
            </a:r>
            <a:r>
              <a:rPr lang="en-US" altLang="en-US" sz="3600" dirty="0"/>
              <a:t>that allows the user to build, save and load their games without writing a single line of code. This is achieved through a friendly user interface and pre-programmed game components and entities that the user can click on in the UI View and place onto a grid into the Game View.</a:t>
            </a:r>
          </a:p>
          <a:p>
            <a:pPr lvl="0" algn="l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 dirty="0"/>
          </a:p>
          <a:p>
            <a:pPr algn="l"/>
            <a:endParaRPr lang="en-US" sz="3600" b="1" i="1" dirty="0">
              <a:latin typeface="Inter Light" panose="02000503000000020004" pitchFamily="2" charset="0"/>
              <a:ea typeface="Inter Light" panose="02000503000000020004" pitchFamily="2" charset="0"/>
            </a:endParaRPr>
          </a:p>
          <a:p>
            <a:pPr lvl="0" algn="l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solidFill>
                <a:srgbClr val="000000"/>
              </a:solidFill>
              <a:latin typeface="Poppins"/>
            </a:endParaRPr>
          </a:p>
          <a:p>
            <a:pPr lvl="0" algn="l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solidFill>
                <a:srgbClr val="000000"/>
              </a:solidFill>
              <a:latin typeface="Poppins"/>
            </a:endParaRPr>
          </a:p>
          <a:p>
            <a:pPr lvl="0" algn="l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solidFill>
                <a:srgbClr val="000000"/>
              </a:solidFill>
              <a:latin typeface="Poppins"/>
            </a:endParaRPr>
          </a:p>
          <a:p>
            <a:pPr lvl="0" algn="l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solidFill>
                <a:srgbClr val="000000"/>
              </a:solidFill>
              <a:latin typeface="Poppins"/>
            </a:endParaRPr>
          </a:p>
          <a:p>
            <a:pPr lvl="0" algn="l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solidFill>
                <a:srgbClr val="000000"/>
              </a:solidFill>
              <a:latin typeface="Poppins"/>
            </a:endParaRPr>
          </a:p>
          <a:p>
            <a:pPr lvl="0" algn="l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solidFill>
                  <a:srgbClr val="000000"/>
                </a:solidFill>
                <a:latin typeface="Poppins"/>
              </a:rPr>
              <a:t>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22BDD6F-3AA0-4540-BD24-696AC266F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2586933"/>
              </p:ext>
            </p:extLst>
          </p:nvPr>
        </p:nvGraphicFramePr>
        <p:xfrm>
          <a:off x="3721100" y="6523929"/>
          <a:ext cx="25730200" cy="566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43068">
                  <a:extLst>
                    <a:ext uri="{9D8B030D-6E8A-4147-A177-3AD203B41FA5}">
                      <a16:colId xmlns:a16="http://schemas.microsoft.com/office/drawing/2014/main" val="1635005456"/>
                    </a:ext>
                  </a:extLst>
                </a:gridCol>
                <a:gridCol w="8287132">
                  <a:extLst>
                    <a:ext uri="{9D8B030D-6E8A-4147-A177-3AD203B41FA5}">
                      <a16:colId xmlns:a16="http://schemas.microsoft.com/office/drawing/2014/main" val="1864214868"/>
                    </a:ext>
                  </a:extLst>
                </a:gridCol>
              </a:tblGrid>
              <a:tr h="1934335">
                <a:tc>
                  <a:txBody>
                    <a:bodyPr/>
                    <a:lstStyle/>
                    <a:p>
                      <a:endParaRPr lang="en-IE" sz="3600" b="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Patrick Donnelly,</a:t>
                      </a:r>
                    </a:p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49 Melitta Park,</a:t>
                      </a:r>
                    </a:p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Kildare Town,</a:t>
                      </a:r>
                    </a:p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Co. Kildare,</a:t>
                      </a:r>
                    </a:p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R51 YX43.</a:t>
                      </a:r>
                    </a:p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E" sz="3600" b="0" i="1" u="none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b="0" i="1" u="none" dirty="0">
                          <a:solidFill>
                            <a:schemeClr val="tx1"/>
                          </a:solidFill>
                        </a:rPr>
                        <a:t>Website: </a:t>
                      </a:r>
                      <a:r>
                        <a:rPr lang="en-IE" sz="3600" b="0" i="1" u="none" dirty="0">
                          <a:solidFill>
                            <a:schemeClr val="tx1"/>
                          </a:solidFill>
                          <a:hlinkClick r:id="rId3"/>
                        </a:rPr>
                        <a:t>https://patrickdonnelly.github.io</a:t>
                      </a:r>
                      <a:endParaRPr lang="en-IE" sz="3600" b="0" i="1" u="none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r>
                        <a:rPr lang="en-IE" sz="3600" b="0" i="1" u="none" dirty="0">
                          <a:solidFill>
                            <a:schemeClr val="tx1"/>
                          </a:solidFill>
                        </a:rPr>
                        <a:t>Email:      </a:t>
                      </a:r>
                      <a:r>
                        <a:rPr lang="en-IE" sz="3600" b="0" i="1" u="none" dirty="0">
                          <a:solidFill>
                            <a:schemeClr val="tx1"/>
                          </a:solidFill>
                          <a:hlinkClick r:id="rId4"/>
                        </a:rPr>
                        <a:t>PatrickDonnelly3759@gmail.com</a:t>
                      </a:r>
                      <a:endParaRPr lang="en-IE" sz="3600" b="0" i="1" u="none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b="0" i="1" u="none" dirty="0">
                          <a:solidFill>
                            <a:schemeClr val="tx1"/>
                          </a:solidFill>
                        </a:rPr>
                        <a:t>Phone:    +353 85 206 0205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439466"/>
                  </a:ext>
                </a:extLst>
              </a:tr>
              <a:tr h="556453">
                <a:tc>
                  <a:txBody>
                    <a:bodyPr/>
                    <a:lstStyle/>
                    <a:p>
                      <a:endParaRPr lang="en-IE" sz="2800" b="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E" sz="3600" b="0" i="1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6467307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EF8E4BE9-A62E-4B2D-ADED-408FB3D660F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550" r="16228"/>
          <a:stretch/>
        </p:blipFill>
        <p:spPr>
          <a:xfrm>
            <a:off x="3073399" y="263758"/>
            <a:ext cx="16063249" cy="13547492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A11960A-EACC-4E72-81D6-7C1829A868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896190"/>
              </p:ext>
            </p:extLst>
          </p:nvPr>
        </p:nvGraphicFramePr>
        <p:xfrm>
          <a:off x="3073400" y="29246512"/>
          <a:ext cx="25730200" cy="1776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950">
                  <a:extLst>
                    <a:ext uri="{9D8B030D-6E8A-4147-A177-3AD203B41FA5}">
                      <a16:colId xmlns:a16="http://schemas.microsoft.com/office/drawing/2014/main" val="1540432806"/>
                    </a:ext>
                  </a:extLst>
                </a:gridCol>
                <a:gridCol w="21431250">
                  <a:extLst>
                    <a:ext uri="{9D8B030D-6E8A-4147-A177-3AD203B41FA5}">
                      <a16:colId xmlns:a16="http://schemas.microsoft.com/office/drawing/2014/main" val="374761294"/>
                    </a:ext>
                  </a:extLst>
                </a:gridCol>
              </a:tblGrid>
              <a:tr h="1776412">
                <a:tc>
                  <a:txBody>
                    <a:bodyPr/>
                    <a:lstStyle/>
                    <a:p>
                      <a:pPr marL="457200" lvl="0" indent="-457200" algn="l" defTabSz="91440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World Building</a:t>
                      </a:r>
                    </a:p>
                    <a:p>
                      <a:pPr marL="457200" lvl="0" indent="-457200" algn="l" defTabSz="91440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Game Saving</a:t>
                      </a:r>
                    </a:p>
                    <a:p>
                      <a:pPr marL="457200" lvl="0" indent="-457200" algn="l" defTabSz="91440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Game Loading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4572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Built in Text Editor</a:t>
                      </a:r>
                    </a:p>
                    <a:p>
                      <a:pPr marL="457200" lvl="0" indent="-4572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Dynamic Loading</a:t>
                      </a:r>
                    </a:p>
                    <a:p>
                      <a:pPr marL="457200" lvl="0" indent="-4572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QoL Features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46453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8B54AAC0-91D7-42E8-B569-E22DB1103D12}"/>
              </a:ext>
            </a:extLst>
          </p:cNvPr>
          <p:cNvSpPr txBox="1"/>
          <p:nvPr/>
        </p:nvSpPr>
        <p:spPr>
          <a:xfrm>
            <a:off x="3073400" y="31270574"/>
            <a:ext cx="25730200" cy="8788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i="1" dirty="0">
                <a:ea typeface="Inter Light" panose="02000503000000020004" pitchFamily="2" charset="0"/>
              </a:rPr>
              <a:t>Further Development:</a:t>
            </a:r>
          </a:p>
          <a:p>
            <a:endParaRPr lang="en-US" sz="3200" b="1" i="1" dirty="0">
              <a:ea typeface="Inter Light" panose="02000503000000020004" pitchFamily="2" charset="0"/>
            </a:endParaRPr>
          </a:p>
          <a:p>
            <a:pPr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300" dirty="0"/>
              <a:t>I have a lot of concepts I would like to build on in relation to my </a:t>
            </a:r>
            <a:r>
              <a:rPr lang="en-US" altLang="en-US" sz="3300" b="1" dirty="0"/>
              <a:t>No-Code Game Editor</a:t>
            </a:r>
            <a:r>
              <a:rPr lang="en-US" altLang="en-US" sz="3300" dirty="0"/>
              <a:t>, some of which are implemented to a certain degree already, albeit still a work in progress. I think with further development this No-Code Game Editor could be a robust piece of software that could be used to showcase Game Development courses and to encourage Novice programmers into the field. Aside from that I think it could also be a fun piece of software for those who enjoy level creation and simulation game.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3200" dirty="0">
              <a:solidFill>
                <a:srgbClr val="000000"/>
              </a:solidFill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3200" dirty="0">
              <a:solidFill>
                <a:srgbClr val="000000"/>
              </a:solidFill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rgbClr val="000000"/>
                </a:solidFill>
              </a:rPr>
              <a:t>						</a:t>
            </a:r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rgbClr val="000000"/>
                </a:solidFill>
              </a:rPr>
              <a:t>					</a:t>
            </a:r>
            <a:r>
              <a:rPr lang="en-US" altLang="en-US" sz="3300" dirty="0"/>
              <a:t>	</a:t>
            </a:r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300" dirty="0"/>
              <a:t>								</a:t>
            </a:r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300" dirty="0"/>
              <a:t>									For more information feel free to check out my website over on SETU’s Industry Showcase Website: 													</a:t>
            </a:r>
            <a:r>
              <a:rPr lang="en-US" altLang="en-US" sz="3300" dirty="0">
                <a:hlinkClick r:id="rId6"/>
              </a:rPr>
              <a:t>https://showcase.itcarlow.ie/C00236160</a:t>
            </a: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>
              <a:latin typeface="Poppins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000000"/>
              </a:solidFill>
              <a:latin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611891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7CD340BF-3C16-4141-ACCE-8500E1E7776B}"/>
              </a:ext>
            </a:extLst>
          </p:cNvPr>
          <p:cNvSpPr txBox="1">
            <a:spLocks/>
          </p:cNvSpPr>
          <p:nvPr/>
        </p:nvSpPr>
        <p:spPr>
          <a:xfrm>
            <a:off x="2110103" y="5785612"/>
            <a:ext cx="22706409" cy="19265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827" dirty="0">
              <a:latin typeface="Inter Light" panose="02000503000000020004" pitchFamily="2" charset="0"/>
              <a:ea typeface="Inter Light" panose="02000503000000020004" pitchFamily="2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8EB93AE-AA6A-48EC-9F36-6FD6E976A9CD}"/>
              </a:ext>
            </a:extLst>
          </p:cNvPr>
          <p:cNvSpPr txBox="1">
            <a:spLocks/>
          </p:cNvSpPr>
          <p:nvPr/>
        </p:nvSpPr>
        <p:spPr>
          <a:xfrm>
            <a:off x="3073400" y="13811250"/>
            <a:ext cx="25730200" cy="18802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br>
              <a:rPr lang="en-US" sz="3200"/>
            </a:br>
            <a:r>
              <a:rPr lang="en-US" sz="3900" b="1" i="1"/>
              <a:t>Research Question:</a:t>
            </a:r>
          </a:p>
          <a:p>
            <a:pPr>
              <a:lnSpc>
                <a:spcPct val="110000"/>
              </a:lnSpc>
            </a:pPr>
            <a:r>
              <a:rPr lang="en-US" sz="3600" i="1"/>
              <a:t>"To what extent does a No-Code game editor implemented in C++ and SFML empower users with no programming experience to create complex games, and how does it compare to traditional game development processes in terms of usability, accessibility, and flexibility?</a:t>
            </a:r>
          </a:p>
          <a:p>
            <a:pPr marL="457200" indent="-457200">
              <a:lnSpc>
                <a:spcPct val="110000"/>
              </a:lnSpc>
            </a:pPr>
            <a:r>
              <a:rPr lang="en-US" sz="3600"/>
              <a:t>The idea was to research and implement a system that would allow a user to generate a game without any prior skillset in a technical area.</a:t>
            </a:r>
          </a:p>
          <a:p>
            <a:pPr marL="457200" indent="-457200">
              <a:lnSpc>
                <a:spcPct val="110000"/>
              </a:lnSpc>
            </a:pPr>
            <a:r>
              <a:rPr lang="en-US" sz="3600"/>
              <a:t>This would be achieved through intuitive User Interface. A visually simple Interface that would represent complex pre-programmed components, that could be utilized by the user to build a Game World.</a:t>
            </a:r>
          </a:p>
          <a:p>
            <a:pPr>
              <a:lnSpc>
                <a:spcPct val="120000"/>
              </a:lnSpc>
            </a:pPr>
            <a:r>
              <a:rPr lang="en-US" sz="3900" b="1" i="1"/>
              <a:t>Overview:</a:t>
            </a:r>
          </a:p>
          <a:p>
            <a:pPr>
              <a:lnSpc>
                <a:spcPct val="110000"/>
              </a:lnSpc>
            </a:pPr>
            <a:r>
              <a:rPr lang="en-US" sz="3600" i="1"/>
              <a:t>"Meet Your Maker"</a:t>
            </a:r>
            <a:r>
              <a:rPr lang="en-US" sz="3600"/>
              <a:t> is a </a:t>
            </a:r>
            <a:r>
              <a:rPr lang="en-US" sz="3600" b="1"/>
              <a:t>No-Code Game</a:t>
            </a:r>
            <a:r>
              <a:rPr lang="en-US" sz="3600"/>
              <a:t> </a:t>
            </a:r>
            <a:r>
              <a:rPr lang="en-US" sz="3600" b="1"/>
              <a:t>Editor</a:t>
            </a:r>
            <a:r>
              <a:rPr lang="en-US" sz="3600"/>
              <a:t> that aims to introduce non-technical users to the process of Game Design and Development, through its simple user interface and pre-programmed game components.</a:t>
            </a:r>
          </a:p>
          <a:p>
            <a:pPr>
              <a:lnSpc>
                <a:spcPct val="110000"/>
              </a:lnSpc>
            </a:pPr>
            <a:r>
              <a:rPr lang="en-US" sz="3600"/>
              <a:t>A complex Editor that simplifies the complexity on the user’s end. The editor features a range of components created using C++ and SFML, that accommodates user designed game layouts, testing and playthroughs.</a:t>
            </a:r>
          </a:p>
          <a:p>
            <a:pPr>
              <a:lnSpc>
                <a:spcPct val="110000"/>
              </a:lnSpc>
            </a:pPr>
            <a:r>
              <a:rPr lang="en-US" sz="3600"/>
              <a:t>The user can save their build data using YAML throughout the creation process and load their game for further editing at a later time.</a:t>
            </a:r>
          </a:p>
          <a:p>
            <a:pPr>
              <a:lnSpc>
                <a:spcPct val="110000"/>
              </a:lnSpc>
            </a:pPr>
            <a:r>
              <a:rPr lang="en-US" sz="3900" b="1" i="1">
                <a:ea typeface="Inter Light" panose="02000503000000020004" pitchFamily="2" charset="0"/>
              </a:rPr>
              <a:t>Key Technologies :</a:t>
            </a:r>
          </a:p>
          <a:p>
            <a:pPr marL="457200" indent="-457200">
              <a:lnSpc>
                <a:spcPct val="110000"/>
              </a:lnSpc>
            </a:pPr>
            <a:r>
              <a:rPr lang="en-US" sz="3600" i="1">
                <a:ea typeface="Inter Light" panose="02000503000000020004" pitchFamily="2" charset="0"/>
              </a:rPr>
              <a:t>C++ 	</a:t>
            </a:r>
            <a:r>
              <a:rPr lang="en-US" sz="3600">
                <a:ea typeface="Inter Light" panose="02000503000000020004" pitchFamily="2" charset="0"/>
              </a:rPr>
              <a:t>(Technical Aspects and Functionality)</a:t>
            </a:r>
          </a:p>
          <a:p>
            <a:pPr marL="457200" indent="-457200">
              <a:lnSpc>
                <a:spcPct val="110000"/>
              </a:lnSpc>
            </a:pPr>
            <a:r>
              <a:rPr lang="en-US" sz="3600" i="1">
                <a:ea typeface="Inter Light" panose="02000503000000020004" pitchFamily="2" charset="0"/>
              </a:rPr>
              <a:t>YAML</a:t>
            </a:r>
            <a:r>
              <a:rPr lang="en-US" sz="3600">
                <a:ea typeface="Inter Light" panose="02000503000000020004" pitchFamily="2" charset="0"/>
              </a:rPr>
              <a:t> 	(Data Storage - Reading and Writing)</a:t>
            </a:r>
          </a:p>
          <a:p>
            <a:pPr marL="457200" indent="-457200">
              <a:lnSpc>
                <a:spcPct val="110000"/>
              </a:lnSpc>
            </a:pPr>
            <a:r>
              <a:rPr lang="en-US" sz="3600" i="1">
                <a:ea typeface="Inter Light" panose="02000503000000020004" pitchFamily="2" charset="0"/>
              </a:rPr>
              <a:t>SFML</a:t>
            </a:r>
            <a:r>
              <a:rPr lang="en-US" sz="3600">
                <a:ea typeface="Inter Light" panose="02000503000000020004" pitchFamily="2" charset="0"/>
              </a:rPr>
              <a:t> 	(Rendering, User Interface)</a:t>
            </a:r>
          </a:p>
          <a:p>
            <a:pPr>
              <a:lnSpc>
                <a:spcPct val="110000"/>
              </a:lnSpc>
            </a:pPr>
            <a:r>
              <a:rPr lang="en-US" sz="3600" b="1" i="1">
                <a:ea typeface="Inter Light" panose="02000503000000020004" pitchFamily="2" charset="0"/>
              </a:rPr>
              <a:t>Progress to Date:</a:t>
            </a:r>
          </a:p>
          <a:p>
            <a:pPr>
              <a:lnSpc>
                <a:spcPct val="110000"/>
              </a:lnSpc>
            </a:pPr>
            <a:r>
              <a:rPr lang="en-US" altLang="en-US" sz="3600"/>
              <a:t>So far I have managed to create a </a:t>
            </a:r>
            <a:r>
              <a:rPr lang="en-US" altLang="en-US" sz="3600" b="1"/>
              <a:t>No-Code Game Editor </a:t>
            </a:r>
            <a:r>
              <a:rPr lang="en-US" altLang="en-US" sz="3600"/>
              <a:t>that allows the user to build, save and load their games without writing a single line of code. This is achieved through a friendly user interface and pre-programmed game components and entities that the user can click on in the UI View and place onto a grid into the Game View.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/>
          </a:p>
          <a:p>
            <a:endParaRPr lang="en-US" sz="3600" b="1" i="1">
              <a:latin typeface="Inter Light" panose="02000503000000020004" pitchFamily="2" charset="0"/>
              <a:ea typeface="Inter Light" panose="02000503000000020004" pitchFamily="2" charset="0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>
              <a:solidFill>
                <a:srgbClr val="000000"/>
              </a:solidFill>
              <a:latin typeface="Poppins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>
              <a:solidFill>
                <a:srgbClr val="000000"/>
              </a:solidFill>
              <a:latin typeface="Poppins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>
              <a:solidFill>
                <a:srgbClr val="000000"/>
              </a:solidFill>
              <a:latin typeface="Poppins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>
              <a:solidFill>
                <a:srgbClr val="000000"/>
              </a:solidFill>
              <a:latin typeface="Poppins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600">
              <a:solidFill>
                <a:srgbClr val="000000"/>
              </a:solidFill>
              <a:latin typeface="Poppins"/>
            </a:endParaRP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600">
                <a:solidFill>
                  <a:srgbClr val="000000"/>
                </a:solidFill>
                <a:latin typeface="Poppins"/>
              </a:rPr>
              <a:t> </a:t>
            </a:r>
            <a:endParaRPr lang="en-US" altLang="en-US" sz="3600" dirty="0">
              <a:solidFill>
                <a:srgbClr val="000000"/>
              </a:solidFill>
              <a:latin typeface="Poppins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A2DBDC5-B519-457C-9BDA-BD0489D0D0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9639557"/>
              </p:ext>
            </p:extLst>
          </p:nvPr>
        </p:nvGraphicFramePr>
        <p:xfrm>
          <a:off x="3721100" y="6523929"/>
          <a:ext cx="25730200" cy="566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43068">
                  <a:extLst>
                    <a:ext uri="{9D8B030D-6E8A-4147-A177-3AD203B41FA5}">
                      <a16:colId xmlns:a16="http://schemas.microsoft.com/office/drawing/2014/main" val="1635005456"/>
                    </a:ext>
                  </a:extLst>
                </a:gridCol>
                <a:gridCol w="8287132">
                  <a:extLst>
                    <a:ext uri="{9D8B030D-6E8A-4147-A177-3AD203B41FA5}">
                      <a16:colId xmlns:a16="http://schemas.microsoft.com/office/drawing/2014/main" val="1864214868"/>
                    </a:ext>
                  </a:extLst>
                </a:gridCol>
              </a:tblGrid>
              <a:tr h="1934335">
                <a:tc>
                  <a:txBody>
                    <a:bodyPr/>
                    <a:lstStyle/>
                    <a:p>
                      <a:endParaRPr lang="en-IE" sz="3600" b="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Patrick Donnelly,</a:t>
                      </a:r>
                    </a:p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49 Melitta Park,</a:t>
                      </a:r>
                    </a:p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Kildare Town,</a:t>
                      </a:r>
                    </a:p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Co. Kildare,</a:t>
                      </a:r>
                    </a:p>
                    <a:p>
                      <a:r>
                        <a:rPr lang="en-IE" sz="3600" b="0" i="1" dirty="0">
                          <a:solidFill>
                            <a:schemeClr val="tx1"/>
                          </a:solidFill>
                        </a:rPr>
                        <a:t>R51 YX43.</a:t>
                      </a:r>
                    </a:p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E" sz="3600" b="0" i="1" u="none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b="0" i="1" u="none" dirty="0">
                          <a:solidFill>
                            <a:schemeClr val="tx1"/>
                          </a:solidFill>
                        </a:rPr>
                        <a:t>Website: </a:t>
                      </a:r>
                      <a:r>
                        <a:rPr lang="en-IE" sz="3600" b="0" i="1" u="none" dirty="0">
                          <a:solidFill>
                            <a:schemeClr val="tx1"/>
                          </a:solidFill>
                          <a:hlinkClick r:id="rId3"/>
                        </a:rPr>
                        <a:t>https://patrickdonnelly.github.io</a:t>
                      </a:r>
                      <a:endParaRPr lang="en-IE" sz="3600" b="0" i="1" u="none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r>
                        <a:rPr lang="en-IE" sz="3600" b="0" i="1" u="none" dirty="0">
                          <a:solidFill>
                            <a:schemeClr val="tx1"/>
                          </a:solidFill>
                        </a:rPr>
                        <a:t>Email:      </a:t>
                      </a:r>
                      <a:r>
                        <a:rPr lang="en-IE" sz="3600" b="0" i="1" u="none" dirty="0">
                          <a:solidFill>
                            <a:schemeClr val="tx1"/>
                          </a:solidFill>
                          <a:hlinkClick r:id="rId4"/>
                        </a:rPr>
                        <a:t>PatrickDonnelly3759@gmail.com</a:t>
                      </a:r>
                      <a:endParaRPr lang="en-IE" sz="3600" b="0" i="1" u="none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3600" b="0" i="1" u="none" dirty="0">
                          <a:solidFill>
                            <a:schemeClr val="tx1"/>
                          </a:solidFill>
                        </a:rPr>
                        <a:t>Phone:    +353 85 206 0205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439466"/>
                  </a:ext>
                </a:extLst>
              </a:tr>
              <a:tr h="556453">
                <a:tc>
                  <a:txBody>
                    <a:bodyPr/>
                    <a:lstStyle/>
                    <a:p>
                      <a:endParaRPr lang="en-IE" sz="2800" b="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E" sz="3600" b="0" i="1" u="non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646730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4DE9519-2EF2-493E-A1FA-BEF057D71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061644"/>
              </p:ext>
            </p:extLst>
          </p:nvPr>
        </p:nvGraphicFramePr>
        <p:xfrm>
          <a:off x="3073400" y="29246512"/>
          <a:ext cx="25730200" cy="1776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950">
                  <a:extLst>
                    <a:ext uri="{9D8B030D-6E8A-4147-A177-3AD203B41FA5}">
                      <a16:colId xmlns:a16="http://schemas.microsoft.com/office/drawing/2014/main" val="1540432806"/>
                    </a:ext>
                  </a:extLst>
                </a:gridCol>
                <a:gridCol w="21431250">
                  <a:extLst>
                    <a:ext uri="{9D8B030D-6E8A-4147-A177-3AD203B41FA5}">
                      <a16:colId xmlns:a16="http://schemas.microsoft.com/office/drawing/2014/main" val="374761294"/>
                    </a:ext>
                  </a:extLst>
                </a:gridCol>
              </a:tblGrid>
              <a:tr h="1776412">
                <a:tc>
                  <a:txBody>
                    <a:bodyPr/>
                    <a:lstStyle/>
                    <a:p>
                      <a:pPr marL="457200" lvl="0" indent="-457200" algn="l" defTabSz="91440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World Building</a:t>
                      </a:r>
                    </a:p>
                    <a:p>
                      <a:pPr marL="457200" lvl="0" indent="-457200" algn="l" defTabSz="91440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Game Saving</a:t>
                      </a:r>
                    </a:p>
                    <a:p>
                      <a:pPr marL="457200" lvl="0" indent="-457200" algn="l" defTabSz="914400" eaLnBrk="0" fontAlgn="base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Game Loading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4572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Built in Text Editor</a:t>
                      </a:r>
                    </a:p>
                    <a:p>
                      <a:pPr marL="457200" lvl="0" indent="-4572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Dynamic Loading</a:t>
                      </a:r>
                    </a:p>
                    <a:p>
                      <a:pPr marL="457200" lvl="0" indent="-4572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en-US" sz="33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QoL Features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46453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D9A95B7-038F-4CE4-8BF9-728C0F99B97F}"/>
              </a:ext>
            </a:extLst>
          </p:cNvPr>
          <p:cNvSpPr txBox="1"/>
          <p:nvPr/>
        </p:nvSpPr>
        <p:spPr>
          <a:xfrm>
            <a:off x="3073400" y="31270574"/>
            <a:ext cx="25730200" cy="8788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i="1" dirty="0">
                <a:ea typeface="Inter Light" panose="02000503000000020004" pitchFamily="2" charset="0"/>
              </a:rPr>
              <a:t>Further Development:</a:t>
            </a:r>
          </a:p>
          <a:p>
            <a:endParaRPr lang="en-US" sz="3200" b="1" i="1" dirty="0">
              <a:ea typeface="Inter Light" panose="02000503000000020004" pitchFamily="2" charset="0"/>
            </a:endParaRPr>
          </a:p>
          <a:p>
            <a:pPr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300" dirty="0"/>
              <a:t>I have a lot of concepts I would like to build on in relation to my </a:t>
            </a:r>
            <a:r>
              <a:rPr lang="en-US" altLang="en-US" sz="3300" b="1" dirty="0"/>
              <a:t>No-Code Game Editor</a:t>
            </a:r>
            <a:r>
              <a:rPr lang="en-US" altLang="en-US" sz="3300" dirty="0"/>
              <a:t>, some of which are implemented to a certain degree already, albeit still a work in progress. I think with further development this No-Code Game Editor could be a robust piece of software that could be used to showcase Game Development courses and to encourage Novice programmers into the field. Aside from that I think it could also be a fun piece of software for those who enjoy level creation and simulation game.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3200" dirty="0">
              <a:solidFill>
                <a:srgbClr val="000000"/>
              </a:solidFill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3200" dirty="0">
              <a:solidFill>
                <a:srgbClr val="000000"/>
              </a:solidFill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rgbClr val="000000"/>
                </a:solidFill>
              </a:rPr>
              <a:t>						</a:t>
            </a:r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rgbClr val="000000"/>
                </a:solidFill>
              </a:rPr>
              <a:t>					</a:t>
            </a:r>
            <a:r>
              <a:rPr lang="en-US" altLang="en-US" sz="3300" dirty="0"/>
              <a:t>	</a:t>
            </a:r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300" dirty="0"/>
              <a:t>								</a:t>
            </a:r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300" dirty="0"/>
              <a:t>									For more information feel free to check out my website over on SETU’s Industry Showcase Website: 													</a:t>
            </a:r>
            <a:r>
              <a:rPr lang="en-US" altLang="en-US" sz="3300" dirty="0">
                <a:hlinkClick r:id="rId5"/>
              </a:rPr>
              <a:t>https://showcase.itcarlow.ie/C00236160</a:t>
            </a:r>
            <a:endParaRPr lang="en-US" altLang="en-US" sz="3300" dirty="0"/>
          </a:p>
          <a:p>
            <a:pPr lvl="0" defTabSz="9144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300" dirty="0">
              <a:latin typeface="Poppins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000000"/>
              </a:solidFill>
              <a:latin typeface="Poppin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45B659-7EAB-47C5-9429-D8FDCEA60A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50" r="16228"/>
          <a:stretch/>
        </p:blipFill>
        <p:spPr>
          <a:xfrm>
            <a:off x="3073399" y="263758"/>
            <a:ext cx="16063249" cy="1354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443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</TotalTime>
  <Words>1068</Words>
  <Application>Microsoft Office PowerPoint</Application>
  <PresentationFormat>Custom</PresentationFormat>
  <Paragraphs>100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Inter Light</vt:lpstr>
      <vt:lpstr>Poppins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Phillip McCaskill</dc:creator>
  <cp:lastModifiedBy>(Student) - Patrick Donnelly</cp:lastModifiedBy>
  <cp:revision>13</cp:revision>
  <dcterms:created xsi:type="dcterms:W3CDTF">2023-02-16T15:07:39Z</dcterms:created>
  <dcterms:modified xsi:type="dcterms:W3CDTF">2023-04-19T11:31:05Z</dcterms:modified>
</cp:coreProperties>
</file>

<file path=docProps/thumbnail.jpeg>
</file>